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8" r:id="rId1"/>
  </p:sldMasterIdLst>
  <p:notesMasterIdLst>
    <p:notesMasterId r:id="rId3"/>
  </p:notesMasterIdLst>
  <p:sldIdLst>
    <p:sldId id="256" r:id="rId2"/>
  </p:sldIdLst>
  <p:sldSz cx="6858000" cy="12192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9"/>
    <p:restoredTop sz="96721" autoAdjust="0"/>
  </p:normalViewPr>
  <p:slideViewPr>
    <p:cSldViewPr snapToGrid="0" snapToObjects="1">
      <p:cViewPr>
        <p:scale>
          <a:sx n="200" d="100"/>
          <a:sy n="200" d="100"/>
        </p:scale>
        <p:origin x="989" y="-9965"/>
      </p:cViewPr>
      <p:guideLst>
        <p:guide orient="horz" pos="383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D1F1B-427E-4A8D-97F5-1F4D9C52D699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9294D-A9DE-43EC-A2D5-6517A93B1A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1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9294D-A9DE-43EC-A2D5-6517A93B1A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33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49" y="3787422"/>
            <a:ext cx="5829299" cy="2613377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699" y="6908800"/>
            <a:ext cx="4800599" cy="311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787422"/>
            <a:ext cx="6858000" cy="2613377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899" y="488245"/>
            <a:ext cx="6172199" cy="2032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1607330" y="3937001"/>
            <a:ext cx="3643324" cy="571499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49" y="488245"/>
            <a:ext cx="1543049" cy="10402711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899" y="488245"/>
            <a:ext cx="4514849" cy="10402711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4" y="7834489"/>
            <a:ext cx="5829299" cy="24214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4" y="5167490"/>
            <a:ext cx="5829299" cy="26669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899" y="2844800"/>
            <a:ext cx="3028949" cy="8046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49" y="2844800"/>
            <a:ext cx="3028949" cy="8046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342020" y="2921001"/>
            <a:ext cx="6172199" cy="80448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42899" y="2844800"/>
            <a:ext cx="3028949" cy="39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3486149" y="2844800"/>
            <a:ext cx="3028949" cy="39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342020" y="7083058"/>
            <a:ext cx="3028949" cy="39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5270" y="7083058"/>
            <a:ext cx="3028949" cy="390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5" y="8534400"/>
            <a:ext cx="4114799" cy="1007534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5" y="1089377"/>
            <a:ext cx="4114799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5" y="9541934"/>
            <a:ext cx="4114799" cy="143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899" y="488245"/>
            <a:ext cx="6172199" cy="2032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899" y="2844800"/>
            <a:ext cx="6172199" cy="804615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899" y="11300178"/>
            <a:ext cx="1600199" cy="64911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2021-02-03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49" y="11300178"/>
            <a:ext cx="2171699" cy="64911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899" y="11300178"/>
            <a:ext cx="1600199" cy="64911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mailto:insoojung76@gmail.com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insoo.jung@imbiologics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4BA11B-9D8A-4EC3-AF5F-3924CAB9D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56" y="6134606"/>
            <a:ext cx="2636672" cy="26837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39024" y="237223"/>
            <a:ext cx="6379952" cy="2631490"/>
          </a:xfrm>
          <a:prstGeom prst="rect">
            <a:avLst/>
          </a:prstGeom>
          <a:solidFill>
            <a:srgbClr val="1B1760"/>
          </a:solidFill>
          <a:ln>
            <a:solidFill>
              <a:srgbClr val="1B17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500" b="1" dirty="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chemeClr val="lt1"/>
                </a:solidFill>
                <a:latin typeface="맑은 고딕"/>
              </a:rPr>
              <a:t>신생 </a:t>
            </a:r>
            <a:r>
              <a:rPr lang="ko-KR" altLang="en-US" sz="1400" b="1" dirty="0" err="1">
                <a:solidFill>
                  <a:schemeClr val="lt1"/>
                </a:solidFill>
                <a:latin typeface="맑은 고딕"/>
              </a:rPr>
              <a:t>바이오벤처</a:t>
            </a:r>
            <a:r>
              <a:rPr lang="ko-KR" altLang="en-US" sz="14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ko-KR" altLang="en-US" sz="1400" b="1" dirty="0" err="1">
                <a:solidFill>
                  <a:schemeClr val="lt1"/>
                </a:solidFill>
                <a:latin typeface="맑은 고딕"/>
              </a:rPr>
              <a:t>아이엠바이오로직스에서</a:t>
            </a:r>
            <a:r>
              <a:rPr lang="ko-KR" altLang="en-US" sz="1400" b="1" dirty="0">
                <a:solidFill>
                  <a:schemeClr val="lt1"/>
                </a:solidFill>
                <a:latin typeface="맑은 고딕"/>
              </a:rPr>
              <a:t> </a:t>
            </a:r>
          </a:p>
          <a:p>
            <a:pPr algn="ctr">
              <a:defRPr/>
            </a:pPr>
            <a:r>
              <a:rPr lang="ko-KR" altLang="en-US" sz="1400" b="1" dirty="0">
                <a:solidFill>
                  <a:schemeClr val="lt1"/>
                </a:solidFill>
                <a:latin typeface="맑은 고딕"/>
              </a:rPr>
              <a:t>회사와 함께 성장할 면역학 및 항체 분야의 인재를 초빙합니다</a:t>
            </a:r>
            <a:r>
              <a:rPr lang="en-US" altLang="ko-KR" sz="1400" b="1" dirty="0">
                <a:solidFill>
                  <a:schemeClr val="lt1"/>
                </a:solidFill>
                <a:latin typeface="맑은 고딕"/>
              </a:rPr>
              <a:t>.</a:t>
            </a:r>
          </a:p>
          <a:p>
            <a:pPr algn="ctr">
              <a:defRPr/>
            </a:pPr>
            <a:endParaRPr lang="en-US" altLang="ko-KR" sz="1200" b="1" dirty="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endParaRPr lang="en-US" altLang="ko-KR" sz="1200" b="1" dirty="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endParaRPr lang="en-US" altLang="ko-KR" sz="1200" b="1" dirty="0">
              <a:solidFill>
                <a:schemeClr val="lt1"/>
              </a:solidFill>
              <a:latin typeface="맑은 고딕"/>
            </a:endParaRPr>
          </a:p>
          <a:p>
            <a:pPr algn="ctr">
              <a:defRPr/>
            </a:pP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IMBiologics</a:t>
            </a:r>
            <a:r>
              <a:rPr lang="en-US" altLang="ko-KR" sz="1000" b="1" dirty="0">
                <a:solidFill>
                  <a:schemeClr val="lt1"/>
                </a:solidFill>
                <a:latin typeface="맑은 고딕"/>
              </a:rPr>
              <a:t>(Innovative medicines based on </a:t>
            </a:r>
            <a:r>
              <a:rPr lang="en-US" altLang="ko-KR" sz="1000" b="1" dirty="0" err="1">
                <a:solidFill>
                  <a:schemeClr val="lt1"/>
                </a:solidFill>
                <a:latin typeface="맑은 고딕"/>
              </a:rPr>
              <a:t>ImmunoModulatory</a:t>
            </a:r>
            <a:r>
              <a:rPr lang="en-US" altLang="ko-KR" sz="1000" b="1" dirty="0">
                <a:solidFill>
                  <a:schemeClr val="lt1"/>
                </a:solidFill>
                <a:latin typeface="맑은 고딕"/>
              </a:rPr>
              <a:t> Biologics)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는</a:t>
            </a:r>
          </a:p>
          <a:p>
            <a:pPr algn="ctr">
              <a:defRPr/>
            </a:pP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HK이노엔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(구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CJ헬스케어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)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에서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풍부한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연구개발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경험과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역량을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보유한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</a:p>
          <a:p>
            <a:pPr algn="ctr">
              <a:defRPr/>
            </a:pP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우수한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연구진을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중심으로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2020</a:t>
            </a:r>
            <a:r>
              <a:rPr lang="ko-KR" altLang="en-US" sz="1200" b="1" dirty="0">
                <a:solidFill>
                  <a:schemeClr val="lt1"/>
                </a:solidFill>
                <a:latin typeface="맑은 고딕"/>
              </a:rPr>
              <a:t>년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8월에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설립된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항체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연구개발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벤처입니다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. </a:t>
            </a:r>
          </a:p>
          <a:p>
            <a:pPr algn="ctr">
              <a:defRPr/>
            </a:pP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외부도입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항체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파이프라인과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자체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플랫폼기술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특허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기반의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면역항암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항체신약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등 </a:t>
            </a:r>
          </a:p>
          <a:p>
            <a:pPr algn="ctr">
              <a:defRPr/>
            </a:pP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크게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2개의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포트폴리오를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바탕으로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혁신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항체신약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연구개발을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수행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중이며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, </a:t>
            </a:r>
          </a:p>
          <a:p>
            <a:pPr algn="ctr">
              <a:defRPr/>
            </a:pP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향후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5년 내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IPO를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계획하고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 </a:t>
            </a:r>
            <a:r>
              <a:rPr lang="en-US" altLang="ko-KR" sz="1200" b="1" dirty="0" err="1">
                <a:solidFill>
                  <a:schemeClr val="lt1"/>
                </a:solidFill>
                <a:latin typeface="맑은 고딕"/>
              </a:rPr>
              <a:t>있습니다</a:t>
            </a:r>
            <a:r>
              <a:rPr lang="en-US" altLang="ko-KR" sz="1200" b="1" dirty="0">
                <a:solidFill>
                  <a:schemeClr val="lt1"/>
                </a:solidFill>
                <a:latin typeface="맑은 고딕"/>
              </a:rPr>
              <a:t>.</a:t>
            </a:r>
          </a:p>
          <a:p>
            <a:pPr algn="ctr">
              <a:defRPr/>
            </a:pPr>
            <a:endParaRPr lang="ko-KR" altLang="en-US" sz="1200" b="1" dirty="0">
              <a:ln w="9525">
                <a:solidFill>
                  <a:schemeClr val="lt1"/>
                </a:solidFill>
              </a:ln>
              <a:solidFill>
                <a:srgbClr val="FFFFFF"/>
              </a:solidFill>
              <a:latin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24" y="6113693"/>
            <a:ext cx="6379952" cy="566879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ko-KR" sz="1000" b="1" dirty="0"/>
              <a:t>1</a:t>
            </a:r>
            <a:r>
              <a:rPr lang="en-US" altLang="ko-KR" sz="1000" b="1" kern="1700" dirty="0">
                <a:solidFill>
                  <a:schemeClr val="tx1"/>
                </a:solidFill>
              </a:rPr>
              <a:t>.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주요 연구 분야 및 강점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자가면역질환 및 암을 타겟 질환으로 </a:t>
            </a:r>
            <a:r>
              <a:rPr lang="ko-KR" altLang="en-US" sz="1000" b="1" kern="1700" dirty="0"/>
              <a:t>면역조절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항체치료제 연구개발</a:t>
            </a:r>
            <a:endParaRPr lang="en-US" altLang="ko-KR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주요연구진은 국내 제약회사에서 풍부한 연구개발 경험 보유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다수의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IND/NDA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경험 보유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국내외 유수 산학기관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업체와 공동연구 경험 및 우수한 연구개발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Network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보유</a:t>
            </a:r>
            <a:r>
              <a:rPr lang="en-US" altLang="ko-KR" sz="1000" b="1" kern="17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바이오의약품의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연구개발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임상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생산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마케팅</a:t>
            </a:r>
            <a:r>
              <a:rPr lang="en-US" altLang="ko-KR" sz="1000" b="1" kern="1700" dirty="0"/>
              <a:t> </a:t>
            </a:r>
            <a:r>
              <a:rPr lang="ko-KR" altLang="en-US" sz="1000" b="1" kern="1700" dirty="0"/>
              <a:t>및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Licensing out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등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전주기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단계경험을 보유한 리더의 전문성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2. 담당업무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 연구소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 학력: 석사</a:t>
            </a:r>
            <a:r>
              <a:rPr lang="en-US" altLang="ko-KR" sz="1000" b="1" kern="1700" dirty="0">
                <a:solidFill>
                  <a:schemeClr val="tx1"/>
                </a:solidFill>
              </a:rPr>
              <a:t>/</a:t>
            </a:r>
            <a:r>
              <a:rPr lang="ko-KR" altLang="en-US" sz="1000" b="1" kern="1700" dirty="0">
                <a:solidFill>
                  <a:schemeClr val="tx1"/>
                </a:solidFill>
              </a:rPr>
              <a:t>박사</a:t>
            </a:r>
            <a:r>
              <a:rPr lang="en-US" altLang="ko-KR" sz="1000" b="1" kern="1700" dirty="0"/>
              <a:t> </a:t>
            </a:r>
            <a:r>
              <a:rPr lang="ko-KR" altLang="en-US" sz="1000" b="1" kern="1700" dirty="0"/>
              <a:t>졸업예정자</a:t>
            </a:r>
            <a:r>
              <a:rPr lang="en-US" altLang="ko-KR" sz="1000" b="1" kern="1700" dirty="0"/>
              <a:t>, 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포스닥</a:t>
            </a:r>
            <a:r>
              <a:rPr lang="en-US" altLang="ko-KR" sz="1000" b="1" kern="1700" dirty="0"/>
              <a:t>/</a:t>
            </a:r>
            <a:r>
              <a:rPr lang="ko-KR" altLang="en-US" sz="1000" b="1" kern="1700" dirty="0">
                <a:solidFill>
                  <a:schemeClr val="tx1"/>
                </a:solidFill>
              </a:rPr>
              <a:t>경력자</a:t>
            </a:r>
            <a:endParaRPr lang="en-US" altLang="ko-KR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전공분야</a:t>
            </a:r>
            <a:r>
              <a:rPr lang="en-US" altLang="ko-KR" sz="1000" b="1" kern="1700" dirty="0">
                <a:solidFill>
                  <a:schemeClr val="tx1"/>
                </a:solidFill>
              </a:rPr>
              <a:t>: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면역학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ko-KR" altLang="en-US" sz="1000" b="1" kern="1700" dirty="0"/>
              <a:t>항체공학</a:t>
            </a:r>
            <a:r>
              <a:rPr lang="en-US" altLang="ko-KR" sz="1000" b="1" kern="1700" dirty="0"/>
              <a:t>, </a:t>
            </a:r>
            <a:r>
              <a:rPr lang="ko-KR" altLang="en-US" sz="1000" b="1" kern="1700" dirty="0"/>
              <a:t>분자생물</a:t>
            </a:r>
            <a:r>
              <a:rPr lang="en-US" altLang="ko-KR" sz="1000" b="1" kern="1700" dirty="0"/>
              <a:t>, </a:t>
            </a:r>
            <a:r>
              <a:rPr lang="ko-KR" altLang="en-US" sz="1000" b="1" kern="1700" dirty="0"/>
              <a:t>생화학 및 항암연구</a:t>
            </a: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 주요업무내용 :  작용기전 연구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 POC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연구</a:t>
            </a:r>
            <a:r>
              <a:rPr lang="en-US" altLang="ko-KR" sz="1000" b="1" kern="1700" dirty="0"/>
              <a:t> </a:t>
            </a:r>
            <a:r>
              <a:rPr lang="ko-KR" altLang="en-US" sz="1000" b="1" kern="1700" dirty="0"/>
              <a:t>및 효능 평가 </a:t>
            </a:r>
            <a:endParaRPr lang="en-US" altLang="ko-KR" sz="1000" b="1" kern="1700" dirty="0"/>
          </a:p>
          <a:p>
            <a:pPr>
              <a:lnSpc>
                <a:spcPct val="110000"/>
              </a:lnSpc>
              <a:defRPr/>
            </a:pPr>
            <a:r>
              <a:rPr lang="en-US" altLang="ko-KR" sz="1000" b="1" kern="1700" dirty="0">
                <a:solidFill>
                  <a:schemeClr val="tx1"/>
                </a:solidFill>
              </a:rPr>
              <a:t>                                   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항체 라이브러리 제작 및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스크리닝</a:t>
            </a:r>
            <a:r>
              <a:rPr lang="ko-KR" altLang="en-US" sz="1000" b="1" kern="1700" dirty="0">
                <a:solidFill>
                  <a:schemeClr val="tx1"/>
                </a:solidFill>
              </a:rPr>
              <a:t>/최적화/특성분석</a:t>
            </a:r>
            <a:r>
              <a:rPr lang="en-US" altLang="ko-KR" sz="1000" b="1" kern="1700" dirty="0">
                <a:solidFill>
                  <a:schemeClr val="tx1"/>
                </a:solidFill>
              </a:rPr>
              <a:t>/</a:t>
            </a:r>
            <a:r>
              <a:rPr lang="ko-KR" altLang="en-US" sz="1000" b="1" kern="1700" dirty="0">
                <a:solidFill>
                  <a:schemeClr val="tx1"/>
                </a:solidFill>
              </a:rPr>
              <a:t>항체엔지니어링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                                  비임상 연구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(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약동력학</a:t>
            </a:r>
            <a:r>
              <a:rPr lang="en-US" altLang="ko-KR" sz="1000" b="1" kern="1700" dirty="0">
                <a:solidFill>
                  <a:schemeClr val="tx1"/>
                </a:solidFill>
              </a:rPr>
              <a:t>,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독성 등</a:t>
            </a:r>
            <a:r>
              <a:rPr lang="en-US" altLang="ko-KR" sz="1000" b="1" kern="1700" dirty="0">
                <a:solidFill>
                  <a:schemeClr val="tx1"/>
                </a:solidFill>
              </a:rPr>
              <a:t>)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3. 근무조건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정규직 </a:t>
            </a:r>
            <a:endParaRPr lang="en-US" altLang="ko-KR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ko-KR" sz="1000" b="1" kern="1700" dirty="0"/>
              <a:t> 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- 근무시간: 주 5일(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월~금</a:t>
            </a:r>
            <a:r>
              <a:rPr lang="ko-KR" altLang="en-US" sz="1000" b="1" kern="1700" dirty="0">
                <a:solidFill>
                  <a:schemeClr val="tx1"/>
                </a:solidFill>
              </a:rPr>
              <a:t>), 오전 9시~오후 6시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급여: </a:t>
            </a:r>
            <a:r>
              <a:rPr lang="ko-KR" altLang="en-US" sz="1000" b="1" kern="1700" dirty="0"/>
              <a:t>협의 가능 </a:t>
            </a:r>
            <a:r>
              <a:rPr lang="en-US" altLang="ko-KR" sz="1000" b="1" kern="1700" dirty="0"/>
              <a:t>(</a:t>
            </a:r>
            <a:r>
              <a:rPr lang="ko-KR" altLang="en-US" sz="1000" b="1" kern="1700" dirty="0"/>
              <a:t>업계 상위수준</a:t>
            </a:r>
            <a:r>
              <a:rPr lang="en-US" altLang="ko-KR" sz="1000" b="1" kern="1700" dirty="0"/>
              <a:t>)</a:t>
            </a: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복지: 스톡옵션 제공 </a:t>
            </a:r>
            <a:r>
              <a:rPr lang="ko-KR" altLang="en-US" sz="1000" b="1" kern="1700" dirty="0"/>
              <a:t> 및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청년내일채움공제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ko-KR" altLang="en-US" sz="1000" b="1" kern="1700" dirty="0" err="1">
                <a:solidFill>
                  <a:schemeClr val="tx1"/>
                </a:solidFill>
              </a:rPr>
              <a:t>가능자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별도 지원 등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4. 접수기간 및 방법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기간</a:t>
            </a:r>
            <a:r>
              <a:rPr lang="en-US" altLang="ko-KR" sz="1000" b="1" kern="1700" dirty="0">
                <a:solidFill>
                  <a:schemeClr val="tx1"/>
                </a:solidFill>
              </a:rPr>
              <a:t>: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2021.02.01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~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2021.02.28 (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접수기간내 수시로 화상면접 진행 예정</a:t>
            </a:r>
            <a:r>
              <a:rPr lang="en-US" altLang="ko-KR" sz="1000" b="1" kern="17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-  접수방법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: </a:t>
            </a:r>
            <a:r>
              <a:rPr lang="ko-KR" altLang="en-US" sz="1000" b="1" kern="1700" dirty="0"/>
              <a:t>담당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자 정인수상무 (</a:t>
            </a:r>
            <a:r>
              <a:rPr lang="en-US" altLang="ko-KR" sz="1000" b="1" kern="1700" dirty="0" err="1">
                <a:hlinkClick r:id="rId4"/>
              </a:rPr>
              <a:t>insoo.jung</a:t>
            </a:r>
            <a:r>
              <a:rPr lang="ko-KR" altLang="en-US" sz="1000" b="1" kern="1700" dirty="0">
                <a:solidFill>
                  <a:schemeClr val="tx1"/>
                </a:solidFill>
                <a:hlinkClick r:id="rId4"/>
              </a:rPr>
              <a:t>@imbiologics.com</a:t>
            </a:r>
            <a:r>
              <a:rPr lang="ko-KR" altLang="en-US" sz="1000" b="1" kern="1700" dirty="0">
                <a:solidFill>
                  <a:schemeClr val="tx1"/>
                </a:solidFill>
              </a:rPr>
              <a:t>) 이메일로 </a:t>
            </a:r>
            <a:r>
              <a:rPr lang="en-US" altLang="ko-KR" sz="1000" b="1" kern="1700" dirty="0"/>
              <a:t>CV</a:t>
            </a:r>
            <a:r>
              <a:rPr lang="ko-KR" altLang="en-US" sz="1000" b="1" kern="1700" dirty="0"/>
              <a:t> 송부</a:t>
            </a: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전형방법</a:t>
            </a:r>
            <a:r>
              <a:rPr lang="en-US" altLang="ko-KR" sz="1000" b="1" kern="1700" dirty="0">
                <a:solidFill>
                  <a:schemeClr val="tx1"/>
                </a:solidFill>
              </a:rPr>
              <a:t>: 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서류전형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→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면접전형</a:t>
            </a:r>
            <a:r>
              <a:rPr lang="en-US" altLang="ko-KR" sz="1000" b="1" kern="1700" dirty="0">
                <a:solidFill>
                  <a:schemeClr val="tx1"/>
                </a:solidFill>
              </a:rPr>
              <a:t>(</a:t>
            </a:r>
            <a:r>
              <a:rPr lang="ko-KR" altLang="en-US" sz="1000" b="1" kern="1700" dirty="0">
                <a:solidFill>
                  <a:schemeClr val="tx1"/>
                </a:solidFill>
              </a:rPr>
              <a:t>화상 또는 대면 진행</a:t>
            </a:r>
            <a:r>
              <a:rPr lang="en-US" altLang="ko-KR" sz="1000" b="1" kern="1700" dirty="0">
                <a:solidFill>
                  <a:schemeClr val="tx1"/>
                </a:solidFill>
              </a:rPr>
              <a:t>)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→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최종합격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→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채용검진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                        면접 일정은 개별 안내 예정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ko-KR" altLang="en-US" sz="1000" b="1" kern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ko-KR" sz="1000" b="1" kern="1700" dirty="0">
                <a:solidFill>
                  <a:schemeClr val="tx1"/>
                </a:solidFill>
              </a:rPr>
              <a:t>5.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기타사항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지원서 작성에서 허위사항 기재가 발견될 경우 합격이 취소될 수 있습니다</a:t>
            </a:r>
            <a:r>
              <a:rPr lang="en-US" altLang="ko-KR" sz="1000" b="1" kern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1000" b="1" kern="1700" dirty="0">
                <a:solidFill>
                  <a:schemeClr val="tx1"/>
                </a:solidFill>
              </a:rPr>
              <a:t> 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-</a:t>
            </a:r>
            <a:r>
              <a:rPr lang="ko-KR" altLang="en-US" sz="1000" b="1" kern="1700" dirty="0">
                <a:solidFill>
                  <a:schemeClr val="tx1"/>
                </a:solidFill>
              </a:rPr>
              <a:t>  기타 문의는 </a:t>
            </a:r>
            <a:r>
              <a:rPr lang="en-US" altLang="ko-KR" sz="1000" b="1" kern="1700" dirty="0">
                <a:solidFill>
                  <a:schemeClr val="tx1"/>
                </a:solidFill>
              </a:rPr>
              <a:t>e-mail (</a:t>
            </a:r>
            <a:r>
              <a:rPr lang="en-US" altLang="ko-KR" sz="1000" b="1" kern="1700" dirty="0">
                <a:hlinkClick r:id="rId5"/>
              </a:rPr>
              <a:t>insoojung76</a:t>
            </a:r>
            <a:r>
              <a:rPr lang="ko-KR" altLang="en-US" sz="1000" b="1" kern="1700" dirty="0">
                <a:solidFill>
                  <a:schemeClr val="tx1"/>
                </a:solidFill>
                <a:hlinkClick r:id="rId5"/>
              </a:rPr>
              <a:t>@</a:t>
            </a:r>
            <a:r>
              <a:rPr lang="en-US" altLang="ko-KR" sz="1000" b="1" kern="1700">
                <a:solidFill>
                  <a:schemeClr val="tx1"/>
                </a:solidFill>
                <a:hlinkClick r:id="rId5"/>
              </a:rPr>
              <a:t>gmail</a:t>
            </a:r>
            <a:r>
              <a:rPr lang="ko-KR" altLang="en-US" sz="1000" b="1" kern="1700">
                <a:solidFill>
                  <a:schemeClr val="tx1"/>
                </a:solidFill>
                <a:hlinkClick r:id="rId5"/>
              </a:rPr>
              <a:t>.</a:t>
            </a:r>
            <a:r>
              <a:rPr lang="ko-KR" altLang="en-US" sz="1000" b="1" kern="1700" dirty="0">
                <a:solidFill>
                  <a:schemeClr val="tx1"/>
                </a:solidFill>
                <a:hlinkClick r:id="rId5"/>
              </a:rPr>
              <a:t>com</a:t>
            </a:r>
            <a:r>
              <a:rPr lang="en-US" altLang="ko-KR" sz="1000" b="1" kern="1700" dirty="0">
                <a:solidFill>
                  <a:schemeClr val="tx1"/>
                </a:solidFill>
              </a:rPr>
              <a:t>)</a:t>
            </a:r>
            <a:r>
              <a:rPr lang="ko-KR" altLang="en-US" sz="1000" b="1" kern="1700" dirty="0">
                <a:solidFill>
                  <a:schemeClr val="tx1"/>
                </a:solidFill>
              </a:rPr>
              <a:t>으로 문의주시기 바랍니다</a:t>
            </a:r>
            <a:r>
              <a:rPr lang="en-US" altLang="ko-KR" sz="1000" b="1" kern="17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/>
          <a:srcRect l="30240" t="27500" r="32350" b="20000"/>
          <a:stretch>
            <a:fillRect/>
          </a:stretch>
        </p:blipFill>
        <p:spPr>
          <a:xfrm>
            <a:off x="239024" y="3334948"/>
            <a:ext cx="2674354" cy="21107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/>
          <a:srcRect r="5990"/>
          <a:stretch>
            <a:fillRect/>
          </a:stretch>
        </p:blipFill>
        <p:spPr>
          <a:xfrm>
            <a:off x="3040516" y="3334948"/>
            <a:ext cx="1707035" cy="10124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/>
          <a:srcRect r="5990"/>
          <a:stretch>
            <a:fillRect/>
          </a:stretch>
        </p:blipFill>
        <p:spPr>
          <a:xfrm>
            <a:off x="3040516" y="4430819"/>
            <a:ext cx="1707035" cy="101483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9"/>
          <a:srcRect r="4190"/>
          <a:stretch>
            <a:fillRect/>
          </a:stretch>
        </p:blipFill>
        <p:spPr>
          <a:xfrm>
            <a:off x="4887191" y="4430819"/>
            <a:ext cx="1731785" cy="10148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0"/>
          <a:srcRect r="5960"/>
          <a:stretch>
            <a:fillRect/>
          </a:stretch>
        </p:blipFill>
        <p:spPr>
          <a:xfrm>
            <a:off x="4887191" y="3334948"/>
            <a:ext cx="1731785" cy="1012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023" y="5554556"/>
            <a:ext cx="6379952" cy="400110"/>
          </a:xfrm>
          <a:prstGeom prst="rect">
            <a:avLst/>
          </a:prstGeom>
          <a:solidFill>
            <a:srgbClr val="FFE7D8"/>
          </a:solidFill>
          <a:ln>
            <a:solidFill>
              <a:srgbClr val="FFE7D8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00" b="1" dirty="0"/>
              <a:t>                                        경기도 수원시 영통구 창룡대로 260</a:t>
            </a:r>
            <a:r>
              <a:rPr lang="en-US" altLang="ko-KR" sz="1000" b="1" dirty="0"/>
              <a:t>,</a:t>
            </a:r>
            <a:r>
              <a:rPr lang="ko-KR" altLang="en-US" sz="1000" b="1" dirty="0"/>
              <a:t> 광교 </a:t>
            </a:r>
            <a:r>
              <a:rPr lang="ko-KR" altLang="en-US" sz="1000" b="1" dirty="0" err="1"/>
              <a:t>센트럴비즈타워</a:t>
            </a:r>
            <a:endParaRPr lang="ko-KR" altLang="en-US" sz="1000" b="1" dirty="0"/>
          </a:p>
          <a:p>
            <a:pPr>
              <a:defRPr/>
            </a:pPr>
            <a:r>
              <a:rPr lang="ko-KR" altLang="en-US" sz="1000" b="1" dirty="0"/>
              <a:t>                                        (신분당선 광교역에서 1km이내, 광역버스 정류장에서 200m 이내)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023" y="5554556"/>
            <a:ext cx="1070663" cy="389044"/>
          </a:xfrm>
          <a:prstGeom prst="rect">
            <a:avLst/>
          </a:prstGeom>
          <a:solidFill>
            <a:srgbClr val="FF6600"/>
          </a:solidFill>
          <a:ln>
            <a:noFill/>
            <a:headEnd w="med" len="med"/>
            <a:tailEnd w="med" len="med"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ko-KR" altLang="en-US" sz="1000" b="1">
                <a:solidFill>
                  <a:srgbClr val="FFFFFF"/>
                </a:solidFill>
              </a:rPr>
              <a:t>  본사 및 연구소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FA7B98D-B2E9-4F6C-A4E5-C2EDEF32F7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12" y="261287"/>
            <a:ext cx="1404000" cy="39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374</Words>
  <Application>Microsoft Office PowerPoint</Application>
  <PresentationFormat>와이드스크린</PresentationFormat>
  <Paragraphs>49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Calibri</vt:lpstr>
      <vt:lpstr>한컴오피스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LGPC</dc:creator>
  <cp:lastModifiedBy>USER</cp:lastModifiedBy>
  <cp:revision>24</cp:revision>
  <dcterms:created xsi:type="dcterms:W3CDTF">2021-01-07T06:14:57Z</dcterms:created>
  <dcterms:modified xsi:type="dcterms:W3CDTF">2021-02-03T00:41:58Z</dcterms:modified>
  <cp:version>1100.0100.01</cp:version>
</cp:coreProperties>
</file>